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64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Financial Inclusion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Bank </c:v>
                </c:pt>
                <c:pt idx="1">
                  <c:v>Non-bank </c:v>
                </c:pt>
                <c:pt idx="2">
                  <c:v>Informal </c:v>
                </c:pt>
                <c:pt idx="3">
                  <c:v>Not at all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13.9</c:v>
                </c:pt>
                <c:pt idx="1">
                  <c:v>43.5</c:v>
                </c:pt>
                <c:pt idx="2">
                  <c:v>15.8</c:v>
                </c:pt>
                <c:pt idx="3">
                  <c:v>26.8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D280-55A5-274E-90DE-8962196D3E9E}" type="datetimeFigureOut">
              <a:rPr lang="en-US" smtClean="0"/>
              <a:t>27/03/17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D02D-FD3E-AC42-AFA9-F0A71AE49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3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D280-55A5-274E-90DE-8962196D3E9E}" type="datetimeFigureOut">
              <a:rPr lang="en-US" smtClean="0"/>
              <a:t>27/03/17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D02D-FD3E-AC42-AFA9-F0A71AE49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67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D280-55A5-274E-90DE-8962196D3E9E}" type="datetimeFigureOut">
              <a:rPr lang="en-US" smtClean="0"/>
              <a:t>27/03/17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D02D-FD3E-AC42-AFA9-F0A71AE49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8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D280-55A5-274E-90DE-8962196D3E9E}" type="datetimeFigureOut">
              <a:rPr lang="en-US" smtClean="0"/>
              <a:t>27/03/17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D02D-FD3E-AC42-AFA9-F0A71AE49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3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D280-55A5-274E-90DE-8962196D3E9E}" type="datetimeFigureOut">
              <a:rPr lang="en-US" smtClean="0"/>
              <a:t>27/03/17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D02D-FD3E-AC42-AFA9-F0A71AE49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D280-55A5-274E-90DE-8962196D3E9E}" type="datetimeFigureOut">
              <a:rPr lang="en-US" smtClean="0"/>
              <a:t>27/03/17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D02D-FD3E-AC42-AFA9-F0A71AE49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6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D280-55A5-274E-90DE-8962196D3E9E}" type="datetimeFigureOut">
              <a:rPr lang="en-US" smtClean="0"/>
              <a:t>27/03/17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D02D-FD3E-AC42-AFA9-F0A71AE49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9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D280-55A5-274E-90DE-8962196D3E9E}" type="datetimeFigureOut">
              <a:rPr lang="en-US" smtClean="0"/>
              <a:t>27/03/17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D02D-FD3E-AC42-AFA9-F0A71AE49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2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D280-55A5-274E-90DE-8962196D3E9E}" type="datetimeFigureOut">
              <a:rPr lang="en-US" smtClean="0"/>
              <a:t>27/03/17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D02D-FD3E-AC42-AFA9-F0A71AE49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8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D280-55A5-274E-90DE-8962196D3E9E}" type="datetimeFigureOut">
              <a:rPr lang="en-US" smtClean="0"/>
              <a:t>27/03/17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D02D-FD3E-AC42-AFA9-F0A71AE49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6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D280-55A5-274E-90DE-8962196D3E9E}" type="datetimeFigureOut">
              <a:rPr lang="en-US" smtClean="0"/>
              <a:t>27/03/17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D02D-FD3E-AC42-AFA9-F0A71AE49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5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FD280-55A5-274E-90DE-8962196D3E9E}" type="datetimeFigureOut">
              <a:rPr lang="en-US" smtClean="0"/>
              <a:t>27/03/17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0D02D-FD3E-AC42-AFA9-F0A71AE49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3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Islamic Microfinance, Shadow Banking and Prospects and opportunity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Dr</a:t>
            </a:r>
            <a:r>
              <a:rPr lang="en-US" dirty="0" smtClean="0"/>
              <a:t> Bill Kiwia</a:t>
            </a:r>
          </a:p>
          <a:p>
            <a:r>
              <a:rPr lang="en-US" dirty="0" smtClean="0"/>
              <a:t>Lecturer, Head of Banking and Financial Services </a:t>
            </a:r>
          </a:p>
          <a:p>
            <a:r>
              <a:rPr lang="en-US" dirty="0" smtClean="0"/>
              <a:t>Institute of Finance Management</a:t>
            </a:r>
          </a:p>
          <a:p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116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mr-IN" dirty="0" smtClean="0"/>
              <a:t>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717820"/>
              </p:ext>
            </p:extLst>
          </p:nvPr>
        </p:nvGraphicFramePr>
        <p:xfrm>
          <a:off x="457200" y="2011479"/>
          <a:ext cx="8229600" cy="3527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9911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 bank product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 only non bank product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 informal mechanisms only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excluded </a:t>
                      </a:r>
                    </a:p>
                  </a:txBody>
                  <a:tcPr marL="12700" marR="12700" marT="12700" marB="0" anchor="b"/>
                </a:tc>
              </a:tr>
              <a:tr h="39107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910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Employed formally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78.6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1.90%</a:t>
                      </a:r>
                    </a:p>
                  </a:txBody>
                  <a:tcPr marL="12700" marR="12700" marT="12700" marB="0" anchor="b"/>
                </a:tc>
              </a:tr>
              <a:tr h="39107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910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Own business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19.60%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53.40%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16.00%</a:t>
                      </a:r>
                    </a:p>
                  </a:txBody>
                  <a:tcPr marL="12700" marR="12700" marT="12700" marB="0" anchor="b"/>
                </a:tc>
              </a:tr>
              <a:tr h="39107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910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Subsistence farmer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23.50%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35.50%</a:t>
                      </a:r>
                    </a:p>
                  </a:txBody>
                  <a:tcPr marL="12700" marR="12700" marT="12700" marB="0" anchor="b"/>
                </a:tc>
              </a:tr>
              <a:tr h="39107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910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Agribusiness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39.50%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21.00%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32.50% 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642147"/>
            <a:ext cx="2354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Finscope</a:t>
            </a:r>
            <a:r>
              <a:rPr lang="en-US" dirty="0" smtClean="0"/>
              <a:t> Survey (2013)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7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mr-IN" dirty="0" smtClean="0"/>
              <a:t>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667792"/>
              </p:ext>
            </p:extLst>
          </p:nvPr>
        </p:nvGraphicFramePr>
        <p:xfrm>
          <a:off x="457200" y="1737727"/>
          <a:ext cx="8229600" cy="3624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1120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 bank product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 only non bank product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 informal mechanisms only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excluded </a:t>
                      </a:r>
                    </a:p>
                  </a:txBody>
                  <a:tcPr marL="12700" marR="12700" marT="12700" marB="0" anchor="b"/>
                </a:tc>
              </a:tr>
              <a:tr h="24970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49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Kilimanjaro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6.2</a:t>
                      </a:r>
                    </a:p>
                  </a:txBody>
                  <a:tcPr marL="12700" marR="12700" marT="12700" marB="0" anchor="b"/>
                </a:tc>
              </a:tr>
              <a:tr h="24970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49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Dar es salaam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9.8</a:t>
                      </a:r>
                    </a:p>
                  </a:txBody>
                  <a:tcPr marL="12700" marR="12700" marT="12700" marB="0" anchor="b"/>
                </a:tc>
              </a:tr>
              <a:tr h="24970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49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Njombe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10.3</a:t>
                      </a:r>
                    </a:p>
                  </a:txBody>
                  <a:tcPr marL="12700" marR="12700" marT="12700" marB="0" anchor="b"/>
                </a:tc>
              </a:tr>
              <a:tr h="24970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49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Morogoro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12.4</a:t>
                      </a:r>
                    </a:p>
                  </a:txBody>
                  <a:tcPr marL="12700" marR="12700" marT="12700" marB="0" anchor="b"/>
                </a:tc>
              </a:tr>
              <a:tr h="24970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49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Iringa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15.6</a:t>
                      </a:r>
                    </a:p>
                  </a:txBody>
                  <a:tcPr marL="12700" marR="12700" marT="12700" marB="0" anchor="b"/>
                </a:tc>
              </a:tr>
              <a:tr h="24970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49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Manyara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16.1 </a:t>
                      </a:r>
                    </a:p>
                  </a:txBody>
                  <a:tcPr marL="12700" marR="12700" marT="12700" marB="0" anchor="b"/>
                </a:tc>
              </a:tr>
              <a:tr h="24970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5246" y="5362300"/>
            <a:ext cx="2354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Finscope</a:t>
            </a:r>
            <a:r>
              <a:rPr lang="en-US" dirty="0" smtClean="0"/>
              <a:t> Survey (2013)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10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887419"/>
              </p:ext>
            </p:extLst>
          </p:nvPr>
        </p:nvGraphicFramePr>
        <p:xfrm>
          <a:off x="457200" y="1600200"/>
          <a:ext cx="8482685" cy="4079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6537"/>
                <a:gridCol w="1696537"/>
                <a:gridCol w="1696537"/>
                <a:gridCol w="1696537"/>
                <a:gridCol w="1696537"/>
              </a:tblGrid>
              <a:tr h="29055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 bank product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 only non bank product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 informal mechanisms only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Excluded </a:t>
                      </a:r>
                    </a:p>
                  </a:txBody>
                  <a:tcPr marL="12700" marR="12700" marT="12700" marB="0" anchor="b"/>
                </a:tc>
              </a:tr>
              <a:tr h="28470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84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Zanzibar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45.9</a:t>
                      </a:r>
                    </a:p>
                  </a:txBody>
                  <a:tcPr marL="12700" marR="12700" marT="12700" marB="0" anchor="b"/>
                </a:tc>
              </a:tr>
              <a:tr h="28470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84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Singida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45.8</a:t>
                      </a:r>
                    </a:p>
                  </a:txBody>
                  <a:tcPr marL="12700" marR="12700" marT="12700" marB="0" anchor="b"/>
                </a:tc>
              </a:tr>
              <a:tr h="28470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84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Lindi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44.1</a:t>
                      </a:r>
                    </a:p>
                  </a:txBody>
                  <a:tcPr marL="12700" marR="12700" marT="12700" marB="0" anchor="b"/>
                </a:tc>
              </a:tr>
              <a:tr h="28470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84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Mtwara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43.8</a:t>
                      </a:r>
                    </a:p>
                  </a:txBody>
                  <a:tcPr marL="12700" marR="12700" marT="12700" marB="0" anchor="b"/>
                </a:tc>
              </a:tr>
              <a:tr h="28470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84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Mbeya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12700" marR="12700" marT="12700" marB="0" anchor="b"/>
                </a:tc>
              </a:tr>
              <a:tr h="28470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84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Shinyanga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41.5 </a:t>
                      </a:r>
                    </a:p>
                  </a:txBody>
                  <a:tcPr marL="12700" marR="12700" marT="12700" marB="0" anchor="b"/>
                </a:tc>
              </a:tr>
              <a:tr h="28470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5246" y="5731632"/>
            <a:ext cx="2354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Finscope</a:t>
            </a:r>
            <a:r>
              <a:rPr lang="en-US" dirty="0" smtClean="0"/>
              <a:t> Survey (2013)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834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978" r="-5263" b="9145"/>
          <a:stretch/>
        </p:blipFill>
        <p:spPr>
          <a:xfrm>
            <a:off x="0" y="274638"/>
            <a:ext cx="9144000" cy="6583362"/>
          </a:xfrm>
        </p:spPr>
      </p:pic>
    </p:spTree>
    <p:extLst>
      <p:ext uri="{BB962C8B-B14F-4D97-AF65-F5344CB8AC3E}">
        <p14:creationId xmlns:p14="http://schemas.microsoft.com/office/powerpoint/2010/main" val="502655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Finscope</a:t>
            </a:r>
            <a:r>
              <a:rPr lang="en-US" smtClean="0"/>
              <a:t> Survey 2013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5631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Islamic Microfinance and Financial Inclusion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</a:t>
            </a:r>
            <a:r>
              <a:rPr lang="en-US" dirty="0" smtClean="0"/>
              <a:t> cultural and interest free bankable product.</a:t>
            </a:r>
          </a:p>
          <a:p>
            <a:r>
              <a:rPr lang="en-US" dirty="0" smtClean="0"/>
              <a:t>Equity participation and business growth.</a:t>
            </a:r>
          </a:p>
          <a:p>
            <a:r>
              <a:rPr lang="en-US" dirty="0" smtClean="0"/>
              <a:t>Value chain financing.</a:t>
            </a:r>
          </a:p>
          <a:p>
            <a:r>
              <a:rPr lang="en-US" dirty="0" smtClean="0"/>
              <a:t>Ethical business relationship (e.g. official acceptance of late payment and lower cost of transactions (e.g. Pakistani Islamic Microfinance Institutions) (Bill and Melinda Gates, 2015).</a:t>
            </a:r>
          </a:p>
          <a:p>
            <a:r>
              <a:rPr lang="en-US" dirty="0" smtClean="0"/>
              <a:t>Offer an opportunity to include more members into formal financial services).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570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Thanks for Listening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8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Islamic Financial System</a:t>
            </a:r>
          </a:p>
          <a:p>
            <a:r>
              <a:rPr lang="en-US" dirty="0" smtClean="0"/>
              <a:t>Structure of the Islamic Microfinance.</a:t>
            </a:r>
          </a:p>
          <a:p>
            <a:r>
              <a:rPr lang="en-US" dirty="0" smtClean="0"/>
              <a:t>Opportunities in Financial Sector.</a:t>
            </a:r>
          </a:p>
          <a:p>
            <a:r>
              <a:rPr lang="en-US" dirty="0" smtClean="0"/>
              <a:t>Shadow Banking Growth in Tanzania.</a:t>
            </a:r>
          </a:p>
          <a:p>
            <a:r>
              <a:rPr lang="en-US" dirty="0" smtClean="0"/>
              <a:t>Islamic Microfinance and Financial Inclusion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425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Islamic Financial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Financial system is an </a:t>
            </a:r>
            <a:r>
              <a:rPr lang="en-US" dirty="0" err="1" smtClean="0"/>
              <a:t>organised</a:t>
            </a:r>
            <a:r>
              <a:rPr lang="en-US" dirty="0" smtClean="0"/>
              <a:t> mechanism that facilitates the process of exchanging financial claims between economic entities.</a:t>
            </a:r>
          </a:p>
          <a:p>
            <a:pPr algn="just"/>
            <a:r>
              <a:rPr lang="en-US" dirty="0" smtClean="0"/>
              <a:t>It is a financial system which is based on non-interest principles and more on equity based financial practices to be in compliance with Islamic Sharia Law.</a:t>
            </a:r>
          </a:p>
          <a:p>
            <a:pPr algn="just"/>
            <a:r>
              <a:rPr lang="en-US" dirty="0" smtClean="0"/>
              <a:t>Islamic Financial System dated to 1960s with pioneering experiment by Egypt scholars which paved way to the establishment of </a:t>
            </a:r>
            <a:r>
              <a:rPr lang="en-US" dirty="0" err="1" smtClean="0"/>
              <a:t>Mit-Ghamr</a:t>
            </a:r>
            <a:r>
              <a:rPr lang="en-US" dirty="0" smtClean="0"/>
              <a:t> Islamic Saving Association that was functioning as a financial institution and provide return to investors but from non-compliant sharia financial instruments.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438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Islamic Financial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GB" dirty="0" smtClean="0"/>
              <a:t>This is an area that is rapidly growing fast in the international financial system (It is estimated that the growth rate is 20 p.a.- IMF 2015)</a:t>
            </a:r>
          </a:p>
          <a:p>
            <a:pPr algn="just"/>
            <a:r>
              <a:rPr lang="en-GB" dirty="0" smtClean="0"/>
              <a:t>The search for an alternative financing system started early 1900 (</a:t>
            </a:r>
            <a:r>
              <a:rPr lang="en-GB" dirty="0" err="1" smtClean="0"/>
              <a:t>Iqbal</a:t>
            </a:r>
            <a:r>
              <a:rPr lang="en-GB" dirty="0" smtClean="0"/>
              <a:t>, 2012).</a:t>
            </a:r>
          </a:p>
          <a:p>
            <a:pPr algn="just"/>
            <a:r>
              <a:rPr lang="en-GB" dirty="0" smtClean="0"/>
              <a:t>The major concern was on the interest charge on securities (</a:t>
            </a:r>
            <a:r>
              <a:rPr lang="en-GB" dirty="0" err="1" smtClean="0"/>
              <a:t>Iqbal</a:t>
            </a:r>
            <a:r>
              <a:rPr lang="en-GB" dirty="0" smtClean="0"/>
              <a:t>, 2012). The early researchers in 1950s suggest that there was a problem in the conventional system and Islamic principles of economics offers an alternative solution.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5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Islamic Microfinance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Microfinance essentially is a thrift institution providing financial services to those group of individuals who are excluded from the main stream financial institutions.</a:t>
            </a:r>
          </a:p>
          <a:p>
            <a:pPr algn="just"/>
            <a:r>
              <a:rPr lang="en-US" dirty="0" smtClean="0"/>
              <a:t>Microfinance involves providing financial services to the poor and those who are not having access to such services.</a:t>
            </a:r>
          </a:p>
          <a:p>
            <a:pPr algn="just"/>
            <a:r>
              <a:rPr lang="en-US" dirty="0" smtClean="0"/>
              <a:t>Islamic microfinance essentially is non-interest based micro finance services to the poor. It combines equity based financing and trade based financing with element of charitable support.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47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Framework for Islamic Microfinance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Financial Products:</a:t>
            </a:r>
          </a:p>
          <a:p>
            <a:pPr>
              <a:buFontTx/>
              <a:buChar char="-"/>
            </a:pPr>
            <a:r>
              <a:rPr lang="en-US" dirty="0" err="1" smtClean="0"/>
              <a:t>Bai</a:t>
            </a:r>
            <a:r>
              <a:rPr lang="en-US" dirty="0" smtClean="0"/>
              <a:t> Salaam</a:t>
            </a:r>
          </a:p>
          <a:p>
            <a:pPr>
              <a:buFontTx/>
              <a:buChar char="-"/>
            </a:pPr>
            <a:r>
              <a:rPr lang="en-US" dirty="0" err="1" smtClean="0"/>
              <a:t>Murabaha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Bai</a:t>
            </a:r>
            <a:r>
              <a:rPr lang="en-US" dirty="0" smtClean="0"/>
              <a:t> </a:t>
            </a:r>
            <a:r>
              <a:rPr lang="en-US" dirty="0" err="1" smtClean="0"/>
              <a:t>Muajjal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Ijarah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Istisna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en-US" dirty="0" err="1" smtClean="0"/>
              <a:t>Mudaraba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Musharaka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Framework and Structure of Operations:</a:t>
            </a:r>
          </a:p>
          <a:p>
            <a:pPr marL="0" indent="0">
              <a:buNone/>
            </a:pPr>
            <a:r>
              <a:rPr lang="en-US" dirty="0" smtClean="0"/>
              <a:t>The source of funds:-</a:t>
            </a:r>
          </a:p>
          <a:p>
            <a:pPr>
              <a:buFontTx/>
              <a:buChar char="-"/>
            </a:pPr>
            <a:r>
              <a:rPr lang="en-US" dirty="0" smtClean="0"/>
              <a:t>Charitable (</a:t>
            </a:r>
            <a:r>
              <a:rPr lang="en-US" dirty="0" err="1" smtClean="0"/>
              <a:t>waqf</a:t>
            </a:r>
            <a:r>
              <a:rPr lang="en-US" dirty="0" smtClean="0"/>
              <a:t>, zakat, </a:t>
            </a:r>
            <a:r>
              <a:rPr lang="en-US" dirty="0" err="1" smtClean="0"/>
              <a:t>sadaqa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smtClean="0"/>
              <a:t>Investment capital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46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Microfinance in Tanzania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Since 2001 microfinance policy was introduced to advocate more wider outreach of the population to provide innovative financial services to those who are excluded from mainstream financial sector.</a:t>
            </a:r>
          </a:p>
          <a:p>
            <a:pPr algn="just"/>
            <a:r>
              <a:rPr lang="en-US" dirty="0" smtClean="0"/>
              <a:t>Main stream banks also joined also the band wagon by open a window aimed at providing microfinance services to the community (e.g. NMB, CRDB, </a:t>
            </a:r>
            <a:r>
              <a:rPr lang="en-US" dirty="0" err="1" smtClean="0"/>
              <a:t>Akiba</a:t>
            </a:r>
            <a:r>
              <a:rPr lang="en-US" dirty="0" smtClean="0"/>
              <a:t>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39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Microfinance and Shadow Banking  in Tanzania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040487"/>
              </p:ext>
            </p:extLst>
          </p:nvPr>
        </p:nvGraphicFramePr>
        <p:xfrm>
          <a:off x="457200" y="1600198"/>
          <a:ext cx="8229600" cy="245769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49958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Use bank product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Use only non bank product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Use informal mechanisms only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excluded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8952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89527"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2013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>
                          <a:effectLst/>
                        </a:rPr>
                        <a:t>13.80%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>
                          <a:effectLst/>
                        </a:rPr>
                        <a:t>43%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>
                          <a:effectLst/>
                        </a:rPr>
                        <a:t>15.80%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>
                          <a:effectLst/>
                        </a:rPr>
                        <a:t>27.40%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8952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89527"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2009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</a:rPr>
                        <a:t>9.10%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>
                          <a:effectLst/>
                        </a:rPr>
                        <a:t>6.70%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>
                          <a:effectLst/>
                        </a:rPr>
                        <a:t>28.80%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</a:rPr>
                        <a:t>55.50% 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4182452"/>
            <a:ext cx="2354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Finscope</a:t>
            </a:r>
            <a:r>
              <a:rPr lang="en-US" dirty="0" smtClean="0"/>
              <a:t> Survey (2013)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04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mr-IN" dirty="0" smtClean="0"/>
              <a:t>…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113686"/>
              </p:ext>
            </p:extLst>
          </p:nvPr>
        </p:nvGraphicFramePr>
        <p:xfrm>
          <a:off x="457200" y="1600200"/>
          <a:ext cx="8229600" cy="41122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Category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2009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2010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2011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2012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2013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Internet banking (TZS million.)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8130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10420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12040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17768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22725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Mobile (SMS) banking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124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224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302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587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Mobile payment system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158538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1006430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5563281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17407726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28852294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(ATM) value of transaction( TZS billion)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7747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8200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9642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5279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7637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( POS) value of transaction( TZS billion)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1149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279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203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347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272815"/>
            <a:ext cx="2354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Finscope</a:t>
            </a:r>
            <a:r>
              <a:rPr lang="en-US" dirty="0" smtClean="0"/>
              <a:t> Survey (2013)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952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772</Words>
  <Application>Microsoft Macintosh PowerPoint</Application>
  <PresentationFormat>On-screen Show (4:3)</PresentationFormat>
  <Paragraphs>229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Islamic Microfinance, Shadow Banking and Prospects and opportunity</vt:lpstr>
      <vt:lpstr>Course outline</vt:lpstr>
      <vt:lpstr>Islamic Financial System</vt:lpstr>
      <vt:lpstr>Islamic Financial System</vt:lpstr>
      <vt:lpstr>Islamic Microfinance </vt:lpstr>
      <vt:lpstr>Framework for Islamic Microfinance Structure</vt:lpstr>
      <vt:lpstr>Microfinance in Tanzania</vt:lpstr>
      <vt:lpstr>Microfinance and Shadow Banking  in Tanzania</vt:lpstr>
      <vt:lpstr>Cont…</vt:lpstr>
      <vt:lpstr>Cont…</vt:lpstr>
      <vt:lpstr>Cont…</vt:lpstr>
      <vt:lpstr>Cont..</vt:lpstr>
      <vt:lpstr>PowerPoint Presentation</vt:lpstr>
      <vt:lpstr>Finscope Survey 2013</vt:lpstr>
      <vt:lpstr>Islamic Microfinance and Financial Inclusion</vt:lpstr>
      <vt:lpstr>Conclusion</vt:lpstr>
    </vt:vector>
  </TitlesOfParts>
  <Company>IFM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Islamic Microfinance, Shadow Banking and Prospects and opportunity</dc:title>
  <dc:creator>Bill Kiwia</dc:creator>
  <cp:lastModifiedBy>Bill Kiwia</cp:lastModifiedBy>
  <cp:revision>26</cp:revision>
  <dcterms:created xsi:type="dcterms:W3CDTF">2017-03-26T17:51:25Z</dcterms:created>
  <dcterms:modified xsi:type="dcterms:W3CDTF">2017-03-27T20:28:49Z</dcterms:modified>
</cp:coreProperties>
</file>